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sldIdLst>
    <p:sldId id="595" r:id="rId3"/>
    <p:sldId id="596" r:id="rId4"/>
    <p:sldId id="458" r:id="rId5"/>
    <p:sldId id="467" r:id="rId6"/>
    <p:sldId id="470" r:id="rId7"/>
    <p:sldId id="471" r:id="rId8"/>
    <p:sldId id="472" r:id="rId9"/>
    <p:sldId id="473" r:id="rId10"/>
    <p:sldId id="474" r:id="rId11"/>
    <p:sldId id="625" r:id="rId12"/>
    <p:sldId id="477" r:id="rId13"/>
    <p:sldId id="476" r:id="rId14"/>
    <p:sldId id="478" r:id="rId15"/>
    <p:sldId id="479" r:id="rId16"/>
    <p:sldId id="480" r:id="rId17"/>
    <p:sldId id="481" r:id="rId18"/>
    <p:sldId id="482" r:id="rId19"/>
    <p:sldId id="592" r:id="rId20"/>
    <p:sldId id="606" r:id="rId21"/>
    <p:sldId id="607" r:id="rId22"/>
    <p:sldId id="597" r:id="rId23"/>
    <p:sldId id="484" r:id="rId24"/>
    <p:sldId id="485" r:id="rId25"/>
    <p:sldId id="486" r:id="rId26"/>
    <p:sldId id="626" r:id="rId27"/>
    <p:sldId id="489" r:id="rId28"/>
    <p:sldId id="623" r:id="rId29"/>
    <p:sldId id="598" r:id="rId30"/>
    <p:sldId id="490" r:id="rId31"/>
    <p:sldId id="491" r:id="rId32"/>
    <p:sldId id="492" r:id="rId33"/>
    <p:sldId id="493" r:id="rId34"/>
    <p:sldId id="494" r:id="rId35"/>
    <p:sldId id="495" r:id="rId36"/>
    <p:sldId id="496" r:id="rId37"/>
    <p:sldId id="497" r:id="rId38"/>
    <p:sldId id="498" r:id="rId39"/>
    <p:sldId id="499" r:id="rId40"/>
    <p:sldId id="500" r:id="rId41"/>
    <p:sldId id="624" r:id="rId42"/>
    <p:sldId id="502" r:id="rId43"/>
    <p:sldId id="503" r:id="rId44"/>
    <p:sldId id="504" r:id="rId45"/>
    <p:sldId id="505" r:id="rId46"/>
    <p:sldId id="506" r:id="rId47"/>
    <p:sldId id="599" r:id="rId48"/>
    <p:sldId id="511" r:id="rId49"/>
    <p:sldId id="512" r:id="rId50"/>
    <p:sldId id="620" r:id="rId51"/>
    <p:sldId id="514" r:id="rId52"/>
    <p:sldId id="515" r:id="rId53"/>
    <p:sldId id="516" r:id="rId54"/>
    <p:sldId id="609" r:id="rId55"/>
    <p:sldId id="600" r:id="rId56"/>
    <p:sldId id="517" r:id="rId57"/>
    <p:sldId id="621" r:id="rId58"/>
    <p:sldId id="519" r:id="rId59"/>
    <p:sldId id="622" r:id="rId60"/>
    <p:sldId id="521" r:id="rId61"/>
    <p:sldId id="522" r:id="rId62"/>
    <p:sldId id="523" r:id="rId63"/>
    <p:sldId id="601" r:id="rId64"/>
    <p:sldId id="524" r:id="rId65"/>
    <p:sldId id="525" r:id="rId66"/>
    <p:sldId id="526" r:id="rId67"/>
    <p:sldId id="527" r:id="rId68"/>
    <p:sldId id="528" r:id="rId69"/>
    <p:sldId id="529" r:id="rId70"/>
    <p:sldId id="530" r:id="rId71"/>
    <p:sldId id="531" r:id="rId72"/>
    <p:sldId id="532" r:id="rId73"/>
    <p:sldId id="533" r:id="rId74"/>
    <p:sldId id="534" r:id="rId75"/>
    <p:sldId id="610" r:id="rId76"/>
    <p:sldId id="602" r:id="rId77"/>
    <p:sldId id="535" r:id="rId78"/>
    <p:sldId id="536" r:id="rId79"/>
    <p:sldId id="537" r:id="rId80"/>
    <p:sldId id="538" r:id="rId81"/>
    <p:sldId id="539" r:id="rId82"/>
    <p:sldId id="540" r:id="rId83"/>
    <p:sldId id="541" r:id="rId84"/>
    <p:sldId id="542" r:id="rId85"/>
    <p:sldId id="543" r:id="rId86"/>
    <p:sldId id="544" r:id="rId87"/>
    <p:sldId id="545" r:id="rId88"/>
    <p:sldId id="546" r:id="rId89"/>
    <p:sldId id="547" r:id="rId90"/>
    <p:sldId id="548" r:id="rId91"/>
    <p:sldId id="549" r:id="rId92"/>
    <p:sldId id="550" r:id="rId93"/>
    <p:sldId id="551" r:id="rId94"/>
    <p:sldId id="552" r:id="rId95"/>
    <p:sldId id="553" r:id="rId96"/>
    <p:sldId id="554" r:id="rId97"/>
    <p:sldId id="603" r:id="rId98"/>
    <p:sldId id="559" r:id="rId99"/>
    <p:sldId id="560" r:id="rId100"/>
    <p:sldId id="561" r:id="rId101"/>
    <p:sldId id="562" r:id="rId102"/>
    <p:sldId id="563" r:id="rId103"/>
    <p:sldId id="564" r:id="rId104"/>
    <p:sldId id="565" r:id="rId105"/>
    <p:sldId id="572" r:id="rId106"/>
    <p:sldId id="617" r:id="rId107"/>
    <p:sldId id="573" r:id="rId108"/>
    <p:sldId id="604" r:id="rId109"/>
    <p:sldId id="618" r:id="rId110"/>
    <p:sldId id="578" r:id="rId111"/>
    <p:sldId id="579" r:id="rId112"/>
    <p:sldId id="580" r:id="rId113"/>
    <p:sldId id="581" r:id="rId114"/>
    <p:sldId id="582" r:id="rId115"/>
    <p:sldId id="583" r:id="rId116"/>
    <p:sldId id="584" r:id="rId117"/>
    <p:sldId id="585" r:id="rId118"/>
    <p:sldId id="586" r:id="rId119"/>
    <p:sldId id="587" r:id="rId120"/>
    <p:sldId id="588" r:id="rId121"/>
    <p:sldId id="611" r:id="rId122"/>
    <p:sldId id="612" r:id="rId123"/>
    <p:sldId id="605" r:id="rId124"/>
    <p:sldId id="589" r:id="rId125"/>
    <p:sldId id="590" r:id="rId126"/>
    <p:sldId id="591" r:id="rId127"/>
    <p:sldId id="619" r:id="rId128"/>
    <p:sldId id="614" r:id="rId129"/>
    <p:sldId id="615" r:id="rId130"/>
    <p:sldId id="616" r:id="rId131"/>
  </p:sldIdLst>
  <p:sldSz cx="9144000" cy="6858000" type="screen4x3"/>
  <p:notesSz cx="6797675" cy="992822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99" autoAdjust="0"/>
  </p:normalViewPr>
  <p:slideViewPr>
    <p:cSldViewPr snapToGrid="0">
      <p:cViewPr varScale="1">
        <p:scale>
          <a:sx n="114" d="100"/>
          <a:sy n="114" d="100"/>
        </p:scale>
        <p:origin x="144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145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29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7091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5FDB-8B16-4C71-A7F9-379B906BA805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83F5-C85A-448E-AA13-4C1779CB89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2368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5FDB-8B16-4C71-A7F9-379B906BA805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83F5-C85A-448E-AA13-4C1779CB89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372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5FDB-8B16-4C71-A7F9-379B906BA805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83F5-C85A-448E-AA13-4C1779CB89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7189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5FDB-8B16-4C71-A7F9-379B906BA805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83F5-C85A-448E-AA13-4C1779CB89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7619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5FDB-8B16-4C71-A7F9-379B906BA805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83F5-C85A-448E-AA13-4C1779CB89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5900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5FDB-8B16-4C71-A7F9-379B906BA805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83F5-C85A-448E-AA13-4C1779CB89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9821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5FDB-8B16-4C71-A7F9-379B906BA805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83F5-C85A-448E-AA13-4C1779CB89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5778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5FDB-8B16-4C71-A7F9-379B906BA805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83F5-C85A-448E-AA13-4C1779CB89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900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0964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5FDB-8B16-4C71-A7F9-379B906BA805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83F5-C85A-448E-AA13-4C1779CB89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9552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5FDB-8B16-4C71-A7F9-379B906BA805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83F5-C85A-448E-AA13-4C1779CB89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8769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5FDB-8B16-4C71-A7F9-379B906BA805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83F5-C85A-448E-AA13-4C1779CB89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43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301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136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275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993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246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977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EC5F-9AAE-4013-BE94-8F26466FEB49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401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9EC5F-9AAE-4013-BE94-8F26466FEB49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1C094-79B5-4117-8663-D9AA8904CD1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347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65FDB-8B16-4C71-A7F9-379B906BA805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483F5-C85A-448E-AA13-4C1779CB89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998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46" y="731599"/>
            <a:ext cx="4413887" cy="1505843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6" y="1349122"/>
            <a:ext cx="4413887" cy="1505843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743">
            <a:off x="-297814" y="1897934"/>
            <a:ext cx="4413887" cy="1505843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7206">
            <a:off x="151253" y="320084"/>
            <a:ext cx="3011685" cy="3834716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495663" y="4613388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sv-SE" sz="4000" b="1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SVENSKT NJURREGISTER</a:t>
            </a:r>
            <a:br>
              <a:rPr lang="sv-SE" sz="4000" b="1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sv-SE" sz="4000" b="1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ÅRSRAPPORT 2025</a:t>
            </a:r>
            <a:endParaRPr lang="sv-SE" sz="4000" b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7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36" y="567570"/>
            <a:ext cx="8167307" cy="4198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280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0" y="576291"/>
            <a:ext cx="7138219" cy="491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22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75" y="706185"/>
            <a:ext cx="5624051" cy="497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83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7" y="814838"/>
            <a:ext cx="8686997" cy="3331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907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0" y="937154"/>
            <a:ext cx="8062452" cy="3490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032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3" y="797969"/>
            <a:ext cx="7905135" cy="321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584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15" y="380641"/>
            <a:ext cx="5798673" cy="547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4" y="589597"/>
            <a:ext cx="8353093" cy="4209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0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1113842" y="17087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7200" b="1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PATIENT-RAPPORTERADE MÅTT</a:t>
            </a:r>
            <a:endParaRPr kumimoji="0" lang="sv-SE" sz="7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9" y="0"/>
            <a:ext cx="7107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4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5" y="225485"/>
            <a:ext cx="7671128" cy="5679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231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" y="605563"/>
            <a:ext cx="8337755" cy="4807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8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3" y="587522"/>
            <a:ext cx="8439617" cy="4118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49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1" y="705062"/>
            <a:ext cx="8628396" cy="3343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460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12" y="339372"/>
            <a:ext cx="8168640" cy="5421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12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8" y="485908"/>
            <a:ext cx="8142290" cy="4888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45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4" y="542177"/>
            <a:ext cx="8642948" cy="3833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0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29" y="2140974"/>
            <a:ext cx="6017342" cy="257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25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8" y="641056"/>
            <a:ext cx="8259137" cy="3835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793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1" y="352010"/>
            <a:ext cx="8250838" cy="5395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320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5" y="527312"/>
            <a:ext cx="8102174" cy="474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52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8" y="776141"/>
            <a:ext cx="8537546" cy="4038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23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" y="740599"/>
            <a:ext cx="8337755" cy="4454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17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93" y="532092"/>
            <a:ext cx="8590248" cy="446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4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01" y="609036"/>
            <a:ext cx="8537546" cy="4453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614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143458" y="1494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ÖVERLEVNAD</a:t>
            </a:r>
            <a:endParaRPr kumimoji="0" lang="sv-SE" sz="8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380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6" y="596692"/>
            <a:ext cx="8672051" cy="442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94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90" y="119543"/>
            <a:ext cx="5757770" cy="6249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48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33" y="165186"/>
            <a:ext cx="5921773" cy="6089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51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55" y="0"/>
            <a:ext cx="5848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8" y="396595"/>
            <a:ext cx="8487205" cy="499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94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24" y="349848"/>
            <a:ext cx="8487205" cy="503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587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3" y="378060"/>
            <a:ext cx="8487205" cy="5010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49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5" y="1091311"/>
            <a:ext cx="8713347" cy="157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45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73" y="1015316"/>
            <a:ext cx="8259097" cy="3854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52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600015"/>
            <a:ext cx="8377084" cy="4483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4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1" y="600962"/>
            <a:ext cx="8259097" cy="498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34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98" y="954564"/>
            <a:ext cx="8298426" cy="3824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428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69" y="753859"/>
            <a:ext cx="8377084" cy="415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275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0" y="923037"/>
            <a:ext cx="8377084" cy="3854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46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 txBox="1">
            <a:spLocks/>
          </p:cNvSpPr>
          <p:nvPr/>
        </p:nvSpPr>
        <p:spPr>
          <a:xfrm>
            <a:off x="218103" y="127019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EPIDEMIOLOGI</a:t>
            </a:r>
            <a:endParaRPr kumimoji="0" lang="sv-SE" sz="8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3671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6" y="468315"/>
            <a:ext cx="8622948" cy="488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23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11409" y="1363501"/>
            <a:ext cx="7886700" cy="1325563"/>
          </a:xfrm>
        </p:spPr>
        <p:txBody>
          <a:bodyPr/>
          <a:lstStyle/>
          <a:p>
            <a:pPr algn="ctr"/>
            <a:r>
              <a:rPr lang="sv-SE" sz="8000" b="1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NJURBIOPSI</a:t>
            </a:r>
            <a:endParaRPr lang="sv-SE" sz="8000" b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8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9" y="431285"/>
            <a:ext cx="7952330" cy="5220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5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1" y="551708"/>
            <a:ext cx="8349947" cy="4057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9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2" y="1407884"/>
            <a:ext cx="8563897" cy="1406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97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99" y="0"/>
            <a:ext cx="5487851" cy="693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6" y="456524"/>
            <a:ext cx="8548165" cy="489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96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57" y="382829"/>
            <a:ext cx="7676870" cy="5182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14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1257300" y="169007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0" b="1" noProof="0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KRONISK NJURSJUKDOM (CKD)</a:t>
            </a:r>
            <a:endParaRPr kumimoji="0" lang="sv-SE" sz="8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8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1" y="690177"/>
            <a:ext cx="8379443" cy="3827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5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0" y="718139"/>
            <a:ext cx="8715314" cy="408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626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2" y="493353"/>
            <a:ext cx="8103747" cy="441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961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0" y="758146"/>
            <a:ext cx="8405794" cy="378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51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" y="682013"/>
            <a:ext cx="8656713" cy="3778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34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64" y="567621"/>
            <a:ext cx="8359386" cy="414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40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5" y="760737"/>
            <a:ext cx="8384950" cy="3713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438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6" y="444624"/>
            <a:ext cx="8255951" cy="448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568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06" y="361460"/>
            <a:ext cx="6849450" cy="5304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39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1" y="452812"/>
            <a:ext cx="8424279" cy="4342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924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8" y="509784"/>
            <a:ext cx="8384950" cy="4083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26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3" y="621909"/>
            <a:ext cx="8642948" cy="354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61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0" y="754162"/>
            <a:ext cx="8535591" cy="4199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6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" y="437437"/>
            <a:ext cx="9144000" cy="445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4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5" y="522260"/>
            <a:ext cx="8590248" cy="447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538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08" y="585358"/>
            <a:ext cx="8359386" cy="449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120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6" y="573511"/>
            <a:ext cx="8384950" cy="4512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14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7" y="561215"/>
            <a:ext cx="8384950" cy="4083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951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3" y="581986"/>
            <a:ext cx="8432145" cy="3700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648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619319" y="162475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SPECIALLÄKEMEDEL</a:t>
            </a:r>
            <a:endParaRPr kumimoji="0" lang="sv-SE" sz="6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330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6" y="539843"/>
            <a:ext cx="8084869" cy="467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08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0" y="1126795"/>
            <a:ext cx="8492711" cy="263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375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6" y="345719"/>
            <a:ext cx="8106310" cy="557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4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1" y="669564"/>
            <a:ext cx="8449056" cy="404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0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8" y="1092316"/>
            <a:ext cx="8444730" cy="206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11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02" y="944885"/>
            <a:ext cx="8151729" cy="248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3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5" y="981641"/>
            <a:ext cx="8436078" cy="253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90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1" y="1173277"/>
            <a:ext cx="8436078" cy="2543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795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1104511" y="146613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7200" b="1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HEMODIALYS-</a:t>
            </a: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7200" b="1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ACCESS</a:t>
            </a:r>
            <a:endParaRPr kumimoji="0" lang="sv-SE" sz="7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6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0" y="736891"/>
            <a:ext cx="8793972" cy="407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679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0" y="284084"/>
            <a:ext cx="8778910" cy="528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282" y="322456"/>
            <a:ext cx="4937760" cy="586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793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62" y="296015"/>
            <a:ext cx="8451252" cy="567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4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7" y="689363"/>
            <a:ext cx="7777709" cy="436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47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2" y="458517"/>
            <a:ext cx="8509623" cy="435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5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7" y="494950"/>
            <a:ext cx="8194990" cy="458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024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9" y="333868"/>
            <a:ext cx="8003065" cy="507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65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693964" y="158743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PERITONEALDIALYS-ACCESS</a:t>
            </a:r>
            <a:endParaRPr kumimoji="0" lang="sv-SE" sz="6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1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3" y="769373"/>
            <a:ext cx="8259097" cy="3989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96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62" y="634157"/>
            <a:ext cx="8484845" cy="4262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11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7" y="651952"/>
            <a:ext cx="8484845" cy="432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973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1" y="637902"/>
            <a:ext cx="8458495" cy="4189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30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47" y="292241"/>
            <a:ext cx="5180420" cy="5687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98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6" y="890072"/>
            <a:ext cx="8570189" cy="2725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828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80" y="219804"/>
            <a:ext cx="5530449" cy="591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807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1" y="546504"/>
            <a:ext cx="8539906" cy="423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85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40" y="666948"/>
            <a:ext cx="6720545" cy="4964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23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66" y="517345"/>
            <a:ext cx="8308258" cy="4352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00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66" y="234734"/>
            <a:ext cx="5248459" cy="575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357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9" y="506238"/>
            <a:ext cx="7842602" cy="4993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19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58" y="494773"/>
            <a:ext cx="7260139" cy="5068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860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442038" y="148480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0" b="1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DIALYSKVALITET</a:t>
            </a:r>
            <a:endParaRPr kumimoji="0" lang="sv-SE" sz="8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18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4" y="642102"/>
            <a:ext cx="8523388" cy="397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5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1" y="384798"/>
            <a:ext cx="8228813" cy="4924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81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3" y="589601"/>
            <a:ext cx="8492711" cy="436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01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64" y="494674"/>
            <a:ext cx="8564684" cy="43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98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02" y="117447"/>
            <a:ext cx="5600454" cy="617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901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2" y="812202"/>
            <a:ext cx="8622497" cy="375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62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0" y="983983"/>
            <a:ext cx="8622497" cy="3629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43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0" y="663338"/>
            <a:ext cx="8348767" cy="390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52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4" y="761852"/>
            <a:ext cx="8947355" cy="350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2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7" y="856723"/>
            <a:ext cx="8622497" cy="333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7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1" y="629417"/>
            <a:ext cx="8672051" cy="4249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96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2" y="620588"/>
            <a:ext cx="8672051" cy="4131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41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0" y="747946"/>
            <a:ext cx="8672051" cy="3951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5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9" y="680639"/>
            <a:ext cx="8721606" cy="408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245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1" y="752665"/>
            <a:ext cx="8647274" cy="3976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17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2" y="803291"/>
            <a:ext cx="8298426" cy="3942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91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4" y="810306"/>
            <a:ext cx="8721606" cy="366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91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87" y="967278"/>
            <a:ext cx="8696829" cy="3586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08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3" y="588144"/>
            <a:ext cx="8795938" cy="4348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69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8" y="921107"/>
            <a:ext cx="8795938" cy="346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643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54" y="525497"/>
            <a:ext cx="8820715" cy="4218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23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12" y="708986"/>
            <a:ext cx="8672051" cy="4236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360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721955" y="1662081"/>
            <a:ext cx="82914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NJUR-</a:t>
            </a: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TRANSPLANTATION</a:t>
            </a:r>
            <a:endParaRPr kumimoji="0" lang="sv-SE" sz="7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3728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7" y="483358"/>
            <a:ext cx="8921053" cy="423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6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4" y="791022"/>
            <a:ext cx="8849032" cy="3195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63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1" y="783491"/>
            <a:ext cx="8849032" cy="3126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3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Bildspel på skärmen (4:3)</PresentationFormat>
  <Paragraphs>13</Paragraphs>
  <Slides>129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129</vt:i4>
      </vt:variant>
    </vt:vector>
  </HeadingPairs>
  <TitlesOfParts>
    <vt:vector size="135" baseType="lpstr">
      <vt:lpstr>Arial</vt:lpstr>
      <vt:lpstr>Calibri</vt:lpstr>
      <vt:lpstr>Calibri Light</vt:lpstr>
      <vt:lpstr>Candara</vt:lpstr>
      <vt:lpstr>1_Office-tema</vt:lpstr>
      <vt:lpstr>Office-tema</vt:lpstr>
      <vt:lpstr>SVENSKT NJURREGISTER ÅRSRAPPORT 2025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NJURBIOPSI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2025-11-25T15:50:52Z</dcterms:created>
  <dcterms:modified xsi:type="dcterms:W3CDTF">2025-11-26T12:45:44Z</dcterms:modified>
</cp:coreProperties>
</file>